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1" r:id="rId4"/>
    <p:sldId id="270" r:id="rId5"/>
    <p:sldId id="257" r:id="rId6"/>
    <p:sldId id="273" r:id="rId7"/>
    <p:sldId id="258" r:id="rId8"/>
    <p:sldId id="259" r:id="rId9"/>
    <p:sldId id="260" r:id="rId10"/>
    <p:sldId id="261" r:id="rId11"/>
    <p:sldId id="262" r:id="rId12"/>
    <p:sldId id="281" r:id="rId13"/>
    <p:sldId id="268" r:id="rId1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GI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GIF"/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GIF"/><Relationship Id="rId2" Type="http://schemas.openxmlformats.org/officeDocument/2006/relationships/image" Target="../media/image6.GIF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oleObject" Target="../embeddings/oleObject5.bin"/><Relationship Id="rId7" Type="http://schemas.openxmlformats.org/officeDocument/2006/relationships/image" Target="../media/image8.wmf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9.wmf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GIF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GIF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325" y="635"/>
            <a:ext cx="12313285" cy="685673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809240" y="1901825"/>
            <a:ext cx="7464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4800" dirty="0" smtClean="0">
                <a:ln>
                  <a:solidFill>
                    <a:srgbClr val="C00000"/>
                  </a:solidFill>
                </a:ln>
                <a:solidFill>
                  <a:srgbClr val="0070C0"/>
                </a:solidFill>
                <a:latin typeface="Baskerville Old Face" panose="02020602080505020303" pitchFamily="18" charset="0"/>
                <a:sym typeface="+mn-ea"/>
              </a:rPr>
              <a:t>Butterfl</a:t>
            </a:r>
            <a:r>
              <a:rPr lang="en-IN" altLang="en-US" sz="4800" dirty="0" smtClean="0">
                <a:ln>
                  <a:solidFill>
                    <a:srgbClr val="C00000"/>
                  </a:solidFill>
                </a:ln>
                <a:solidFill>
                  <a:srgbClr val="0070C0"/>
                </a:solidFill>
                <a:latin typeface="Baskerville Old Face" panose="02020602080505020303" pitchFamily="18" charset="0"/>
                <a:sym typeface="+mn-ea"/>
              </a:rPr>
              <a:t>y Mating Optimization</a:t>
            </a:r>
            <a:endParaRPr lang="en-IN" altLang="en-US" sz="4800" dirty="0" smtClean="0">
              <a:ln>
                <a:solidFill>
                  <a:srgbClr val="C00000"/>
                </a:solidFill>
              </a:ln>
              <a:solidFill>
                <a:srgbClr val="0070C0"/>
              </a:solidFill>
              <a:latin typeface="Baskerville Old Face" panose="02020602080505020303" pitchFamily="18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947035" y="3390900"/>
            <a:ext cx="6318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N151280 - A.Ravi Teja</a:t>
            </a:r>
            <a:endParaRPr lang="en-IN" altLang="en-US"/>
          </a:p>
          <a:p>
            <a:r>
              <a:rPr lang="en-IN" altLang="en-US"/>
              <a:t>N150712 - A. Bhuvana Priya</a:t>
            </a:r>
            <a:endParaRPr lang="en-IN" altLang="en-US"/>
          </a:p>
          <a:p>
            <a:r>
              <a:rPr lang="en-IN" altLang="en-US"/>
              <a:t>N150902 - G.Divya </a:t>
            </a:r>
            <a:endParaRPr lang="en-IN" altLang="en-US"/>
          </a:p>
          <a:p>
            <a:r>
              <a:rPr lang="en-IN" altLang="en-US"/>
              <a:t>N150574 - P.Aswini</a:t>
            </a:r>
            <a:endParaRPr lang="en-IN" altLang="en-US"/>
          </a:p>
        </p:txBody>
      </p:sp>
      <p:pic>
        <p:nvPicPr>
          <p:cNvPr id="10" name="Picture 9" descr="butterfly-animated-gif-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0" y="354965"/>
            <a:ext cx="2480945" cy="23768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374765" y="2737485"/>
            <a:ext cx="4385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Chakravarthy Sir, Vinod Babu Sir</a:t>
            </a:r>
            <a:endParaRPr lang="en-I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-6350"/>
            <a:ext cx="12313285" cy="6856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9565" y="532130"/>
            <a:ext cx="624014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I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Applications &amp; Future Works:</a:t>
            </a:r>
            <a:endParaRPr lang="en-I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56260" y="1483995"/>
            <a:ext cx="101117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Ship Detection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/>
              <a:t>I</a:t>
            </a:r>
            <a:r>
              <a:rPr lang="en-US" sz="2400"/>
              <a:t>mplement the BMO algorithm using Water bots</a:t>
            </a:r>
            <a:endParaRPr lang="en-US" sz="2400"/>
          </a:p>
          <a:p>
            <a:pPr indent="0">
              <a:buFont typeface="Arial" panose="020B0604020202020204" pitchFamily="34" charset="0"/>
              <a:buNone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Satellite Constellation for BMO Application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/>
              <a:t>Industrial Applications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/>
              <a:t>Transform</a:t>
            </a:r>
            <a:r>
              <a:rPr lang="en-US" sz="2400"/>
              <a:t> multi-robotic platform to Quad-rotors platform </a:t>
            </a:r>
            <a:r>
              <a:rPr lang="en-IN" altLang="en-US" sz="2400"/>
              <a:t>for more applications</a:t>
            </a:r>
            <a:endParaRPr lang="en-IN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-6350"/>
            <a:ext cx="12313285" cy="6856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29565" y="532130"/>
            <a:ext cx="624014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I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References:</a:t>
            </a:r>
            <a:endParaRPr lang="en-IN" altLang="en-US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56260" y="1483995"/>
            <a:ext cx="1076261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Butterfly Mating Optimization </a:t>
            </a:r>
            <a:r>
              <a:rPr lang="en-IN" altLang="en-US" sz="2400"/>
              <a:t>by Chakravarthi Jada, Anil Kumar Vadathya, Anjumara Shaik,</a:t>
            </a:r>
            <a:r>
              <a:rPr lang="en-US" sz="2400"/>
              <a:t>Sowmya Charugundla, Parabhaker Reddy Ravulaand Kranthi Kumar Rachavarapu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indent="0">
              <a:buFont typeface="Arial" panose="020B0604020202020204" pitchFamily="34" charset="0"/>
              <a:buNone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/>
              <a:t>Butterfly Communication Strategies: A Prospect for Soft-Computing Techniques</a:t>
            </a:r>
            <a:endParaRPr lang="en-IN" altLang="en-US" sz="2400"/>
          </a:p>
          <a:p>
            <a:pPr indent="0">
              <a:buFont typeface="Arial" panose="020B0604020202020204" pitchFamily="34" charset="0"/>
              <a:buNone/>
            </a:pPr>
            <a:r>
              <a:rPr lang="en-IN" altLang="en-US" sz="2400"/>
              <a:t>   Sowmya Ch, Anjumara Shaik, Chakravarthi Jada, Anil Kumar Vadathya 6 papers</a:t>
            </a:r>
            <a:endParaRPr lang="en-IN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960" y="635"/>
            <a:ext cx="12313285" cy="6856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46500" y="2723515"/>
            <a:ext cx="610362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IN" altLang="en-US" sz="7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  <a:endParaRPr lang="en-IN" altLang="en-US" sz="7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6" descr="buterfly_thankyo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40" y="1273810"/>
            <a:ext cx="2727960" cy="2539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-6350"/>
            <a:ext cx="12313285" cy="6856730"/>
          </a:xfrm>
          <a:prstGeom prst="rect">
            <a:avLst/>
          </a:prstGeom>
        </p:spPr>
      </p:pic>
      <p:pic>
        <p:nvPicPr>
          <p:cNvPr id="5" name="Picture 4" descr="ant-clipart-animation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" y="4175125"/>
            <a:ext cx="1743710" cy="1430655"/>
          </a:xfrm>
          <a:prstGeom prst="rect">
            <a:avLst/>
          </a:prstGeom>
        </p:spPr>
      </p:pic>
      <p:pic>
        <p:nvPicPr>
          <p:cNvPr id="6" name="Picture 5" descr="ant-clipart-animation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0" y="4175125"/>
            <a:ext cx="1442085" cy="1430020"/>
          </a:xfrm>
          <a:prstGeom prst="rect">
            <a:avLst/>
          </a:prstGeom>
        </p:spPr>
      </p:pic>
      <p:pic>
        <p:nvPicPr>
          <p:cNvPr id="7" name="Picture 6" descr="ibis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85" y="2657475"/>
            <a:ext cx="3883025" cy="1945005"/>
          </a:xfrm>
          <a:prstGeom prst="rect">
            <a:avLst/>
          </a:prstGeom>
        </p:spPr>
      </p:pic>
      <p:pic>
        <p:nvPicPr>
          <p:cNvPr id="8" name="Picture 7" descr="AgileAncientFerret-max-1m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440" y="1371600"/>
            <a:ext cx="2286000" cy="12858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32460" y="849630"/>
            <a:ext cx="652589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 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  <a:sym typeface="+mn-ea"/>
              </a:rPr>
              <a:t>Swarm intelligence based algorithms </a:t>
            </a:r>
            <a:r>
              <a:rPr lang="en-I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  <a:sym typeface="+mn-ea"/>
              </a:rPr>
              <a:t>:</a:t>
            </a:r>
            <a:endParaRPr lang="en-IN" alt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13080" y="5850255"/>
            <a:ext cx="3308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Ant Colony Optimization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756785" y="4889500"/>
            <a:ext cx="3248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Particle </a:t>
            </a:r>
            <a:r>
              <a:rPr lang="en-IN" alt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S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warm </a:t>
            </a:r>
            <a:r>
              <a:rPr lang="en-IN" alt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O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ptimization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8473440" y="2980055"/>
            <a:ext cx="3427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Glow </a:t>
            </a:r>
            <a:r>
              <a:rPr lang="en-IN" alt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orm </a:t>
            </a:r>
            <a:r>
              <a:rPr lang="en-IN" alt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S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warm </a:t>
            </a:r>
            <a:r>
              <a:rPr lang="en-IN" alt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O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ptimization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-6350"/>
            <a:ext cx="12313285" cy="6856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11555" y="1091565"/>
            <a:ext cx="53181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</a:t>
            </a:r>
            <a:r>
              <a:rPr lang="en-IN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  <a:sym typeface="+mn-ea"/>
              </a:rPr>
              <a:t>Patrolling Mating Mechanism :</a:t>
            </a:r>
            <a:endParaRPr lang="en-IN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  <a:sym typeface="+mn-ea"/>
            </a:endParaRPr>
          </a:p>
        </p:txBody>
      </p:sp>
      <p:pic>
        <p:nvPicPr>
          <p:cNvPr id="6" name="Picture 5" descr="butterfly-animated-gif-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520" y="2704465"/>
            <a:ext cx="1863725" cy="11118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48625" y="3916680"/>
            <a:ext cx="770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Male</a:t>
            </a:r>
            <a:endParaRPr lang="en-IN" altLang="en-US"/>
          </a:p>
        </p:txBody>
      </p:sp>
      <p:pic>
        <p:nvPicPr>
          <p:cNvPr id="9" name="Picture 8" descr="butterfly-animated-gif-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25" y="2297430"/>
            <a:ext cx="1689100" cy="1619250"/>
          </a:xfrm>
          <a:prstGeom prst="rect">
            <a:avLst/>
          </a:prstGeom>
        </p:spPr>
      </p:pic>
      <p:pic>
        <p:nvPicPr>
          <p:cNvPr id="10" name="Picture 9" descr="butterfly-animated-gif-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40000">
            <a:off x="5350510" y="4911725"/>
            <a:ext cx="1689100" cy="1619250"/>
          </a:xfrm>
          <a:prstGeom prst="rect">
            <a:avLst/>
          </a:prstGeom>
        </p:spPr>
      </p:pic>
      <p:pic>
        <p:nvPicPr>
          <p:cNvPr id="11" name="Picture 10" descr="butterfly-animated-gif-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60000">
            <a:off x="8253095" y="289560"/>
            <a:ext cx="1689100" cy="1619250"/>
          </a:xfrm>
          <a:prstGeom prst="rect">
            <a:avLst/>
          </a:prstGeom>
        </p:spPr>
      </p:pic>
      <p:pic>
        <p:nvPicPr>
          <p:cNvPr id="12" name="Picture 11" descr="butterfly-animated-gif-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0000">
            <a:off x="10444480" y="1677035"/>
            <a:ext cx="1707515" cy="16192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785485" y="2949575"/>
            <a:ext cx="14808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525895" y="4037330"/>
            <a:ext cx="1057910" cy="1313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565515" y="1438910"/>
            <a:ext cx="148590" cy="1072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1"/>
          </p:cNvCxnSpPr>
          <p:nvPr/>
        </p:nvCxnSpPr>
        <p:spPr>
          <a:xfrm flipH="1">
            <a:off x="9275445" y="2338705"/>
            <a:ext cx="1181735" cy="520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6350"/>
            <a:ext cx="12313285" cy="6856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13080" y="713740"/>
            <a:ext cx="4502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  <a:sym typeface="+mn-ea"/>
              </a:rPr>
              <a:t>BMO ALGORITHM :</a:t>
            </a:r>
            <a:endParaRPr lang="en-IN" alt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704975" y="1809115"/>
            <a:ext cx="85655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. UV Updation Phase</a:t>
            </a:r>
            <a:endParaRPr lang="en-IN" altLang="en-US" sz="2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IN" altLang="en-US" sz="2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IN" altLang="en-US" sz="2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</a:t>
            </a:r>
            <a:r>
              <a:rPr lang="en-I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  <a:r>
              <a:rPr lang="en-I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UV i (t) = max{0,b 1 ∗UV i (t − 1) + b 2 ∗ f (t)}           0 ≤ b 1 ≤ 1, b 2 &gt; 1</a:t>
            </a:r>
            <a:endParaRPr lang="en-I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704975" y="3735070"/>
            <a:ext cx="34613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. UV Distribution Phase</a:t>
            </a:r>
            <a:endParaRPr lang="en-I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en-I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I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</a:t>
            </a:r>
            <a:endParaRPr lang="en-IN" altLang="en-US" baseline="30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0" name="Object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914400" imgH="215900" progId="Equation.KSEE3">
                  <p:embed/>
                </p:oleObj>
              </mc:Choice>
              <mc:Fallback>
                <p:oleObj name="" r:id="rId4" imgW="914400" imgH="215900" progId="Equation.KSEE3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5" imgW="914400" imgH="215900" progId="Equation.KSEE3">
                  <p:embed/>
                </p:oleObj>
              </mc:Choice>
              <mc:Fallback>
                <p:oleObj name="" r:id="rId5" imgW="914400" imgH="215900" progId="Equation.KSEE3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/>
          <p:nvPr/>
        </p:nvGraphicFramePr>
        <p:xfrm>
          <a:off x="2320925" y="4105910"/>
          <a:ext cx="5631180" cy="1530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6" imgW="3303905" imgH="1149350" progId="Equation.KSEE3">
                  <p:embed/>
                </p:oleObj>
              </mc:Choice>
              <mc:Fallback>
                <p:oleObj name="" r:id="rId6" imgW="3303905" imgH="1149350" progId="Equation.KSEE3">
                  <p:embed/>
                  <p:pic>
                    <p:nvPicPr>
                      <p:cNvPr id="0" name="Picture 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20925" y="4105910"/>
                        <a:ext cx="5631180" cy="1530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8" imgW="914400" imgH="215900" progId="Equation.KSEE3">
                  <p:embed/>
                </p:oleObj>
              </mc:Choice>
              <mc:Fallback>
                <p:oleObj name="" r:id="rId8" imgW="914400" imgH="215900" progId="Equation.KSEE3">
                  <p:embed/>
                  <p:pic>
                    <p:nvPicPr>
                      <p:cNvPr id="0" name="Picture 102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49335" y="4657090"/>
          <a:ext cx="1513840" cy="465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9" imgW="660400" imgH="203200" progId="Equation.KSEE3">
                  <p:embed/>
                </p:oleObj>
              </mc:Choice>
              <mc:Fallback>
                <p:oleObj name="" r:id="rId9" imgW="660400" imgH="203200" progId="Equation.KSEE3">
                  <p:embed/>
                  <p:pic>
                    <p:nvPicPr>
                      <p:cNvPr id="0" name="Picture 10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49335" y="4657090"/>
                        <a:ext cx="1513840" cy="465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-6350"/>
            <a:ext cx="12313285" cy="6856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13080" y="713740"/>
            <a:ext cx="4502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  <a:sym typeface="+mn-ea"/>
              </a:rPr>
              <a:t>BMO ALGORITHM :</a:t>
            </a:r>
            <a:endParaRPr lang="en-IN" alt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j-lt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02080" y="1619885"/>
            <a:ext cx="58750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 . L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-mate Selection Phase</a:t>
            </a:r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             </a:t>
            </a:r>
            <a:r>
              <a:rPr lang="en-US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UV(i th Bfly) &lt; UV(j th Bfly)</a:t>
            </a:r>
            <a:endParaRPr 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495425" y="3856355"/>
            <a:ext cx="395795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I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 Movement Phase</a:t>
            </a:r>
            <a:endParaRPr lang="en-I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9" name="Object 8"/>
          <p:cNvGraphicFramePr/>
          <p:nvPr/>
        </p:nvGraphicFramePr>
        <p:xfrm>
          <a:off x="2712720" y="4556760"/>
          <a:ext cx="5948045" cy="919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2" imgW="5227320" imgH="918845" progId="Equation.KSEE3">
                  <p:embed/>
                </p:oleObj>
              </mc:Choice>
              <mc:Fallback>
                <p:oleObj name="" r:id="rId2" imgW="5227320" imgH="918845" progId="Equation.KSEE3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12720" y="4556760"/>
                        <a:ext cx="5948045" cy="919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-6350"/>
            <a:ext cx="12313285" cy="68567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89890" y="532130"/>
            <a:ext cx="43815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I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2D Matlab Simmulations :</a:t>
            </a:r>
            <a:endParaRPr lang="en-I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Picture 6" descr="2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60" y="1428750"/>
            <a:ext cx="6835775" cy="4482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-6350"/>
            <a:ext cx="12313285" cy="6856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35610" y="547370"/>
            <a:ext cx="427545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3D Matlab Simmulations :</a:t>
            </a:r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en-US"/>
          </a:p>
        </p:txBody>
      </p:sp>
      <p:pic>
        <p:nvPicPr>
          <p:cNvPr id="6" name="Picture 5" descr="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428750"/>
            <a:ext cx="6382385" cy="4407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-6350"/>
            <a:ext cx="12313285" cy="685673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5969000" y="815340"/>
            <a:ext cx="5462905" cy="5446395"/>
            <a:chOff x="3011482" y="313446"/>
            <a:chExt cx="6172664" cy="6231108"/>
          </a:xfrm>
        </p:grpSpPr>
        <p:grpSp>
          <p:nvGrpSpPr>
            <p:cNvPr id="20" name="Group 19"/>
            <p:cNvGrpSpPr/>
            <p:nvPr/>
          </p:nvGrpSpPr>
          <p:grpSpPr>
            <a:xfrm>
              <a:off x="3592286" y="925286"/>
              <a:ext cx="5007428" cy="5007428"/>
              <a:chOff x="3592286" y="925286"/>
              <a:chExt cx="5007428" cy="5007428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6096000" y="925286"/>
                <a:ext cx="2503714" cy="2503714"/>
              </a:xfrm>
              <a:custGeom>
                <a:avLst/>
                <a:gdLst>
                  <a:gd name="connsiteX0" fmla="*/ 0 w 2503714"/>
                  <a:gd name="connsiteY0" fmla="*/ 0 h 2503714"/>
                  <a:gd name="connsiteX1" fmla="*/ 2503714 w 2503714"/>
                  <a:gd name="connsiteY1" fmla="*/ 2503714 h 2503714"/>
                  <a:gd name="connsiteX2" fmla="*/ 1660063 w 2503714"/>
                  <a:gd name="connsiteY2" fmla="*/ 2503714 h 2503714"/>
                  <a:gd name="connsiteX3" fmla="*/ 0 w 2503714"/>
                  <a:gd name="connsiteY3" fmla="*/ 843651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3714" h="2503714">
                    <a:moveTo>
                      <a:pt x="0" y="0"/>
                    </a:moveTo>
                    <a:cubicBezTo>
                      <a:pt x="1382763" y="0"/>
                      <a:pt x="2503714" y="1120951"/>
                      <a:pt x="2503714" y="2503714"/>
                    </a:cubicBezTo>
                    <a:lnTo>
                      <a:pt x="1660063" y="2503714"/>
                    </a:lnTo>
                    <a:cubicBezTo>
                      <a:pt x="1660063" y="1586887"/>
                      <a:pt x="916827" y="843651"/>
                      <a:pt x="0" y="843651"/>
                    </a:cubicBezTo>
                    <a:close/>
                  </a:path>
                </a:pathLst>
              </a:custGeom>
              <a:solidFill>
                <a:srgbClr val="F9AE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6096000" y="3429000"/>
                <a:ext cx="2503714" cy="2503714"/>
              </a:xfrm>
              <a:custGeom>
                <a:avLst/>
                <a:gdLst>
                  <a:gd name="connsiteX0" fmla="*/ 1660063 w 2503714"/>
                  <a:gd name="connsiteY0" fmla="*/ 0 h 2503714"/>
                  <a:gd name="connsiteX1" fmla="*/ 2503714 w 2503714"/>
                  <a:gd name="connsiteY1" fmla="*/ 0 h 2503714"/>
                  <a:gd name="connsiteX2" fmla="*/ 0 w 2503714"/>
                  <a:gd name="connsiteY2" fmla="*/ 2503714 h 2503714"/>
                  <a:gd name="connsiteX3" fmla="*/ 0 w 2503714"/>
                  <a:gd name="connsiteY3" fmla="*/ 1660063 h 2503714"/>
                  <a:gd name="connsiteX4" fmla="*/ 1660063 w 2503714"/>
                  <a:gd name="connsiteY4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3714" h="2503714">
                    <a:moveTo>
                      <a:pt x="1660063" y="0"/>
                    </a:moveTo>
                    <a:lnTo>
                      <a:pt x="2503714" y="0"/>
                    </a:lnTo>
                    <a:cubicBezTo>
                      <a:pt x="2503714" y="1382763"/>
                      <a:pt x="1382763" y="2503714"/>
                      <a:pt x="0" y="2503714"/>
                    </a:cubicBezTo>
                    <a:lnTo>
                      <a:pt x="0" y="1660063"/>
                    </a:lnTo>
                    <a:cubicBezTo>
                      <a:pt x="916827" y="1660063"/>
                      <a:pt x="1660063" y="916827"/>
                      <a:pt x="1660063" y="0"/>
                    </a:cubicBezTo>
                    <a:close/>
                  </a:path>
                </a:pathLst>
              </a:custGeom>
              <a:solidFill>
                <a:srgbClr val="CD6B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3592287" y="3429000"/>
                <a:ext cx="2507341" cy="2503714"/>
              </a:xfrm>
              <a:custGeom>
                <a:avLst/>
                <a:gdLst>
                  <a:gd name="connsiteX0" fmla="*/ 0 w 2507341"/>
                  <a:gd name="connsiteY0" fmla="*/ 0 h 2503714"/>
                  <a:gd name="connsiteX1" fmla="*/ 843651 w 2507341"/>
                  <a:gd name="connsiteY1" fmla="*/ 0 h 2503714"/>
                  <a:gd name="connsiteX2" fmla="*/ 2503714 w 2507341"/>
                  <a:gd name="connsiteY2" fmla="*/ 1660063 h 2503714"/>
                  <a:gd name="connsiteX3" fmla="*/ 2507341 w 2507341"/>
                  <a:gd name="connsiteY3" fmla="*/ 1659880 h 2503714"/>
                  <a:gd name="connsiteX4" fmla="*/ 2507341 w 2507341"/>
                  <a:gd name="connsiteY4" fmla="*/ 2503531 h 2503714"/>
                  <a:gd name="connsiteX5" fmla="*/ 2503714 w 2507341"/>
                  <a:gd name="connsiteY5" fmla="*/ 2503714 h 2503714"/>
                  <a:gd name="connsiteX6" fmla="*/ 0 w 2507341"/>
                  <a:gd name="connsiteY6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7341" h="2503714">
                    <a:moveTo>
                      <a:pt x="0" y="0"/>
                    </a:moveTo>
                    <a:lnTo>
                      <a:pt x="843651" y="0"/>
                    </a:lnTo>
                    <a:cubicBezTo>
                      <a:pt x="843651" y="916827"/>
                      <a:pt x="1586887" y="1660063"/>
                      <a:pt x="2503714" y="1660063"/>
                    </a:cubicBezTo>
                    <a:lnTo>
                      <a:pt x="2507341" y="1659880"/>
                    </a:lnTo>
                    <a:lnTo>
                      <a:pt x="2507341" y="2503531"/>
                    </a:lnTo>
                    <a:lnTo>
                      <a:pt x="2503714" y="2503714"/>
                    </a:lnTo>
                    <a:cubicBezTo>
                      <a:pt x="1120951" y="2503714"/>
                      <a:pt x="0" y="1382763"/>
                      <a:pt x="0" y="0"/>
                    </a:cubicBezTo>
                    <a:close/>
                  </a:path>
                </a:pathLst>
              </a:custGeom>
              <a:solidFill>
                <a:srgbClr val="D4DB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3592286" y="925286"/>
                <a:ext cx="2507342" cy="2503714"/>
              </a:xfrm>
              <a:custGeom>
                <a:avLst/>
                <a:gdLst>
                  <a:gd name="connsiteX0" fmla="*/ 2503714 w 2507342"/>
                  <a:gd name="connsiteY0" fmla="*/ 0 h 2503714"/>
                  <a:gd name="connsiteX1" fmla="*/ 2507342 w 2507342"/>
                  <a:gd name="connsiteY1" fmla="*/ 183 h 2503714"/>
                  <a:gd name="connsiteX2" fmla="*/ 2507342 w 2507342"/>
                  <a:gd name="connsiteY2" fmla="*/ 843834 h 2503714"/>
                  <a:gd name="connsiteX3" fmla="*/ 2503714 w 2507342"/>
                  <a:gd name="connsiteY3" fmla="*/ 843651 h 2503714"/>
                  <a:gd name="connsiteX4" fmla="*/ 843651 w 2507342"/>
                  <a:gd name="connsiteY4" fmla="*/ 2503714 h 2503714"/>
                  <a:gd name="connsiteX5" fmla="*/ 0 w 2507342"/>
                  <a:gd name="connsiteY5" fmla="*/ 2503714 h 2503714"/>
                  <a:gd name="connsiteX6" fmla="*/ 2503714 w 2507342"/>
                  <a:gd name="connsiteY6" fmla="*/ 0 h 250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7342" h="2503714">
                    <a:moveTo>
                      <a:pt x="2503714" y="0"/>
                    </a:moveTo>
                    <a:lnTo>
                      <a:pt x="2507342" y="183"/>
                    </a:lnTo>
                    <a:lnTo>
                      <a:pt x="2507342" y="843834"/>
                    </a:lnTo>
                    <a:lnTo>
                      <a:pt x="2503714" y="843651"/>
                    </a:lnTo>
                    <a:cubicBezTo>
                      <a:pt x="1586887" y="843651"/>
                      <a:pt x="843651" y="1586887"/>
                      <a:pt x="843651" y="2503714"/>
                    </a:cubicBezTo>
                    <a:lnTo>
                      <a:pt x="0" y="2503714"/>
                    </a:lnTo>
                    <a:cubicBezTo>
                      <a:pt x="0" y="1120951"/>
                      <a:pt x="1120951" y="0"/>
                      <a:pt x="2503714" y="0"/>
                    </a:cubicBezTo>
                    <a:close/>
                  </a:path>
                </a:pathLst>
              </a:custGeom>
              <a:solidFill>
                <a:srgbClr val="DBD8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/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4814207" y="2147207"/>
              <a:ext cx="2533650" cy="2533650"/>
            </a:xfrm>
            <a:prstGeom prst="ellipse">
              <a:avLst/>
            </a:prstGeom>
            <a:solidFill>
              <a:srgbClr val="648B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N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25027" y="3129698"/>
              <a:ext cx="1717018" cy="456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IN" sz="2000" spc="300" dirty="0">
                  <a:effectLst>
                    <a:outerShdw blurRad="63500" algn="ctr" rotWithShape="0">
                      <a:prstClr val="black">
                        <a:alpha val="40000"/>
                      </a:prstClr>
                    </a:outerShdw>
                  </a:effectLst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Bfly Bot</a:t>
              </a:r>
              <a:endParaRPr lang="en-IN" sz="2000" spc="300" dirty="0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5736078" y="2147206"/>
              <a:ext cx="1614555" cy="2533651"/>
            </a:xfrm>
            <a:custGeom>
              <a:avLst/>
              <a:gdLst>
                <a:gd name="connsiteX0" fmla="*/ 200240 w 929835"/>
                <a:gd name="connsiteY0" fmla="*/ 1459149 h 1459150"/>
                <a:gd name="connsiteX1" fmla="*/ 200280 w 929835"/>
                <a:gd name="connsiteY1" fmla="*/ 1459149 h 1459150"/>
                <a:gd name="connsiteX2" fmla="*/ 200260 w 929835"/>
                <a:gd name="connsiteY2" fmla="*/ 1459150 h 1459150"/>
                <a:gd name="connsiteX3" fmla="*/ 200260 w 929835"/>
                <a:gd name="connsiteY3" fmla="*/ 0 h 1459150"/>
                <a:gd name="connsiteX4" fmla="*/ 929835 w 929835"/>
                <a:gd name="connsiteY4" fmla="*/ 729575 h 1459150"/>
                <a:gd name="connsiteX5" fmla="*/ 716147 w 929835"/>
                <a:gd name="connsiteY5" fmla="*/ 1245463 h 1459150"/>
                <a:gd name="connsiteX6" fmla="*/ 652879 w 929835"/>
                <a:gd name="connsiteY6" fmla="*/ 1297664 h 1459150"/>
                <a:gd name="connsiteX7" fmla="*/ 0 w 929835"/>
                <a:gd name="connsiteY7" fmla="*/ 31345 h 1459150"/>
                <a:gd name="connsiteX8" fmla="*/ 53225 w 929835"/>
                <a:gd name="connsiteY8" fmla="*/ 14823 h 1459150"/>
                <a:gd name="connsiteX9" fmla="*/ 200260 w 929835"/>
                <a:gd name="connsiteY9" fmla="*/ 0 h 145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835" h="1459150">
                  <a:moveTo>
                    <a:pt x="200240" y="1459149"/>
                  </a:moveTo>
                  <a:lnTo>
                    <a:pt x="200280" y="1459149"/>
                  </a:lnTo>
                  <a:lnTo>
                    <a:pt x="200260" y="1459150"/>
                  </a:lnTo>
                  <a:close/>
                  <a:moveTo>
                    <a:pt x="200260" y="0"/>
                  </a:moveTo>
                  <a:cubicBezTo>
                    <a:pt x="603193" y="0"/>
                    <a:pt x="929835" y="326642"/>
                    <a:pt x="929835" y="729575"/>
                  </a:cubicBezTo>
                  <a:cubicBezTo>
                    <a:pt x="929835" y="931042"/>
                    <a:pt x="848175" y="1113435"/>
                    <a:pt x="716147" y="1245463"/>
                  </a:cubicBezTo>
                  <a:lnTo>
                    <a:pt x="652879" y="1297664"/>
                  </a:lnTo>
                  <a:lnTo>
                    <a:pt x="0" y="31345"/>
                  </a:lnTo>
                  <a:lnTo>
                    <a:pt x="53225" y="14823"/>
                  </a:lnTo>
                  <a:cubicBezTo>
                    <a:pt x="100719" y="5104"/>
                    <a:pt x="149893" y="0"/>
                    <a:pt x="200260" y="0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38100">
              <a:noFill/>
            </a:ln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IN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366425" y="313446"/>
              <a:ext cx="1459149" cy="1459150"/>
              <a:chOff x="5366425" y="313446"/>
              <a:chExt cx="1459149" cy="145915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366425" y="313446"/>
                <a:ext cx="1459149" cy="1459149"/>
              </a:xfrm>
              <a:prstGeom prst="ellipse">
                <a:avLst/>
              </a:prstGeom>
              <a:solidFill>
                <a:srgbClr val="F9AE74"/>
              </a:solidFill>
              <a:ln w="38100">
                <a:solidFill>
                  <a:srgbClr val="5577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/>
              </a:p>
            </p:txBody>
          </p:sp>
          <p:sp>
            <p:nvSpPr>
              <p:cNvPr id="28" name="Freeform: Shape 27"/>
              <p:cNvSpPr/>
              <p:nvPr/>
            </p:nvSpPr>
            <p:spPr>
              <a:xfrm>
                <a:off x="5894839" y="313446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 dirty="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011482" y="2699422"/>
              <a:ext cx="1459149" cy="1459152"/>
              <a:chOff x="3011482" y="2699422"/>
              <a:chExt cx="1459149" cy="1459152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011482" y="2699425"/>
                <a:ext cx="1459149" cy="1459149"/>
              </a:xfrm>
              <a:prstGeom prst="ellipse">
                <a:avLst/>
              </a:prstGeom>
              <a:solidFill>
                <a:srgbClr val="DBD880"/>
              </a:solidFill>
              <a:ln w="38100">
                <a:solidFill>
                  <a:srgbClr val="5577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/>
              </a:p>
            </p:txBody>
          </p:sp>
          <p:sp>
            <p:nvSpPr>
              <p:cNvPr id="27" name="Freeform: Shape 26"/>
              <p:cNvSpPr/>
              <p:nvPr/>
            </p:nvSpPr>
            <p:spPr>
              <a:xfrm>
                <a:off x="3537118" y="2699422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 dirty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5366424" y="5085404"/>
              <a:ext cx="1459149" cy="1459150"/>
              <a:chOff x="5366424" y="5085404"/>
              <a:chExt cx="1459149" cy="145915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366424" y="5085405"/>
                <a:ext cx="1459149" cy="1459149"/>
              </a:xfrm>
              <a:prstGeom prst="ellipse">
                <a:avLst/>
              </a:prstGeom>
              <a:solidFill>
                <a:srgbClr val="D4DBC8"/>
              </a:solidFill>
              <a:ln w="38100">
                <a:solidFill>
                  <a:srgbClr val="5577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/>
              </a:p>
            </p:txBody>
          </p:sp>
          <p:sp>
            <p:nvSpPr>
              <p:cNvPr id="30" name="Freeform: Shape 29"/>
              <p:cNvSpPr/>
              <p:nvPr/>
            </p:nvSpPr>
            <p:spPr>
              <a:xfrm>
                <a:off x="5894838" y="5085404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 dirty="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724997" y="2699425"/>
              <a:ext cx="1459149" cy="1459150"/>
              <a:chOff x="7724997" y="2699425"/>
              <a:chExt cx="1459149" cy="1459150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724997" y="2699425"/>
                <a:ext cx="1459149" cy="1459149"/>
              </a:xfrm>
              <a:prstGeom prst="ellipse">
                <a:avLst/>
              </a:prstGeom>
              <a:solidFill>
                <a:srgbClr val="CD6B97"/>
              </a:solidFill>
              <a:ln w="38100">
                <a:solidFill>
                  <a:srgbClr val="5577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/>
              </a:p>
            </p:txBody>
          </p:sp>
          <p:sp>
            <p:nvSpPr>
              <p:cNvPr id="29" name="Freeform: Shape 28"/>
              <p:cNvSpPr/>
              <p:nvPr/>
            </p:nvSpPr>
            <p:spPr>
              <a:xfrm>
                <a:off x="8243462" y="2699425"/>
                <a:ext cx="929835" cy="1459150"/>
              </a:xfrm>
              <a:custGeom>
                <a:avLst/>
                <a:gdLst>
                  <a:gd name="connsiteX0" fmla="*/ 200240 w 929835"/>
                  <a:gd name="connsiteY0" fmla="*/ 1459149 h 1459150"/>
                  <a:gd name="connsiteX1" fmla="*/ 200280 w 929835"/>
                  <a:gd name="connsiteY1" fmla="*/ 1459149 h 1459150"/>
                  <a:gd name="connsiteX2" fmla="*/ 200260 w 929835"/>
                  <a:gd name="connsiteY2" fmla="*/ 1459150 h 1459150"/>
                  <a:gd name="connsiteX3" fmla="*/ 200260 w 929835"/>
                  <a:gd name="connsiteY3" fmla="*/ 0 h 1459150"/>
                  <a:gd name="connsiteX4" fmla="*/ 929835 w 929835"/>
                  <a:gd name="connsiteY4" fmla="*/ 729575 h 1459150"/>
                  <a:gd name="connsiteX5" fmla="*/ 716147 w 929835"/>
                  <a:gd name="connsiteY5" fmla="*/ 1245463 h 1459150"/>
                  <a:gd name="connsiteX6" fmla="*/ 652879 w 929835"/>
                  <a:gd name="connsiteY6" fmla="*/ 1297664 h 1459150"/>
                  <a:gd name="connsiteX7" fmla="*/ 0 w 929835"/>
                  <a:gd name="connsiteY7" fmla="*/ 31345 h 1459150"/>
                  <a:gd name="connsiteX8" fmla="*/ 53225 w 929835"/>
                  <a:gd name="connsiteY8" fmla="*/ 14823 h 1459150"/>
                  <a:gd name="connsiteX9" fmla="*/ 200260 w 929835"/>
                  <a:gd name="connsiteY9" fmla="*/ 0 h 145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9835" h="1459150">
                    <a:moveTo>
                      <a:pt x="200240" y="1459149"/>
                    </a:moveTo>
                    <a:lnTo>
                      <a:pt x="200280" y="1459149"/>
                    </a:lnTo>
                    <a:lnTo>
                      <a:pt x="200260" y="1459150"/>
                    </a:lnTo>
                    <a:close/>
                    <a:moveTo>
                      <a:pt x="200260" y="0"/>
                    </a:moveTo>
                    <a:cubicBezTo>
                      <a:pt x="603193" y="0"/>
                      <a:pt x="929835" y="326642"/>
                      <a:pt x="929835" y="729575"/>
                    </a:cubicBezTo>
                    <a:cubicBezTo>
                      <a:pt x="929835" y="931042"/>
                      <a:pt x="848175" y="1113435"/>
                      <a:pt x="716147" y="1245463"/>
                    </a:cubicBezTo>
                    <a:lnTo>
                      <a:pt x="652879" y="1297664"/>
                    </a:lnTo>
                    <a:lnTo>
                      <a:pt x="0" y="31345"/>
                    </a:lnTo>
                    <a:lnTo>
                      <a:pt x="53225" y="14823"/>
                    </a:lnTo>
                    <a:cubicBezTo>
                      <a:pt x="100719" y="5104"/>
                      <a:pt x="149893" y="0"/>
                      <a:pt x="200260" y="0"/>
                    </a:cubicBezTo>
                    <a:close/>
                  </a:path>
                </a:pathLst>
              </a:custGeom>
              <a:solidFill>
                <a:schemeClr val="bg1">
                  <a:alpha val="24000"/>
                </a:schemeClr>
              </a:solidFill>
              <a:ln w="38100">
                <a:noFill/>
              </a:ln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IN" dirty="0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33" y="1020812"/>
            <a:ext cx="817798" cy="863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593" y="3105270"/>
            <a:ext cx="1038510" cy="840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15" y="2952115"/>
            <a:ext cx="1335405" cy="1049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18652" y="5034852"/>
            <a:ext cx="573246" cy="11787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59200" y="1091565"/>
            <a:ext cx="32010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ea"/>
              </a:rPr>
              <a:t>PHASE I </a:t>
            </a:r>
            <a:endParaRPr lang="en-I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Finding the signal source </a:t>
            </a:r>
            <a:endParaRPr lang="en-I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I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strength</a:t>
            </a:r>
            <a:endParaRPr lang="en-IN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2459990" y="3599180"/>
            <a:ext cx="30664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ea"/>
              </a:rPr>
              <a:t>PHASE IV</a:t>
            </a:r>
            <a:endParaRPr lang="en-IN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r>
              <a:rPr lang="en-IN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Movement towards its L-mate</a:t>
            </a:r>
            <a:endParaRPr lang="en-IN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3759200" y="5502910"/>
            <a:ext cx="3232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ea"/>
              </a:rPr>
              <a:t>PHASE III</a:t>
            </a:r>
            <a:endParaRPr lang="en-IN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r>
              <a:rPr lang="en-IN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Selecting  L-mate</a:t>
            </a:r>
            <a:endParaRPr lang="en-IN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0140315" y="502285"/>
            <a:ext cx="2084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ea"/>
              </a:rPr>
              <a:t>PHASE II</a:t>
            </a:r>
            <a:endParaRPr lang="en-IN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r>
              <a:rPr lang="en-IN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Communicate </a:t>
            </a:r>
            <a:r>
              <a:rPr lang="en-IN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with</a:t>
            </a:r>
            <a:endParaRPr lang="en-IN" dirty="0" smtClean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IN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 the other </a:t>
            </a:r>
            <a:r>
              <a:rPr lang="en-IN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+mn-ea"/>
              </a:rPr>
              <a:t>Bflybots</a:t>
            </a:r>
            <a:endParaRPr lang="en-IN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en-US"/>
          </a:p>
        </p:txBody>
      </p:sp>
      <p:cxnSp>
        <p:nvCxnSpPr>
          <p:cNvPr id="64" name="Connector: Elbow 63"/>
          <p:cNvCxnSpPr/>
          <p:nvPr/>
        </p:nvCxnSpPr>
        <p:spPr>
          <a:xfrm flipV="1">
            <a:off x="4877435" y="1121410"/>
            <a:ext cx="3067050" cy="121285"/>
          </a:xfrm>
          <a:prstGeom prst="bentConnector3">
            <a:avLst>
              <a:gd name="adj1" fmla="val 50021"/>
            </a:avLst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63"/>
          <p:cNvCxnSpPr/>
          <p:nvPr/>
        </p:nvCxnSpPr>
        <p:spPr>
          <a:xfrm flipV="1">
            <a:off x="3895725" y="3277235"/>
            <a:ext cx="1955165" cy="503555"/>
          </a:xfrm>
          <a:prstGeom prst="bentConnector3">
            <a:avLst>
              <a:gd name="adj1" fmla="val 50016"/>
            </a:avLst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63"/>
          <p:cNvCxnSpPr/>
          <p:nvPr/>
        </p:nvCxnSpPr>
        <p:spPr>
          <a:xfrm flipV="1">
            <a:off x="5391150" y="5699125"/>
            <a:ext cx="2417445" cy="15240"/>
          </a:xfrm>
          <a:prstGeom prst="bentConnector3">
            <a:avLst>
              <a:gd name="adj1" fmla="val 50013"/>
            </a:avLst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63"/>
          <p:cNvCxnSpPr/>
          <p:nvPr/>
        </p:nvCxnSpPr>
        <p:spPr>
          <a:xfrm rot="16200000" flipV="1">
            <a:off x="9560560" y="1272540"/>
            <a:ext cx="2069465" cy="951865"/>
          </a:xfrm>
          <a:prstGeom prst="bentConnector3">
            <a:avLst>
              <a:gd name="adj1" fmla="val 49985"/>
            </a:avLst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Box 24"/>
          <p:cNvSpPr txBox="1"/>
          <p:nvPr/>
        </p:nvSpPr>
        <p:spPr>
          <a:xfrm>
            <a:off x="209550" y="345440"/>
            <a:ext cx="380619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I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Hardware Implimentation:</a:t>
            </a:r>
            <a:endParaRPr lang="en-IN" altLang="en-US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formal-ppt-slides-background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-6350"/>
            <a:ext cx="12313285" cy="68567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89890" y="441960"/>
            <a:ext cx="510667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Hardware Implimentation:</a:t>
            </a:r>
            <a:endParaRPr lang="en-I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en-US"/>
          </a:p>
        </p:txBody>
      </p:sp>
      <p:pic>
        <p:nvPicPr>
          <p:cNvPr id="6" name="Picture 5" descr="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455" y="2367280"/>
            <a:ext cx="4714240" cy="3299460"/>
          </a:xfrm>
          <a:prstGeom prst="rect">
            <a:avLst/>
          </a:prstGeom>
        </p:spPr>
      </p:pic>
      <p:pic>
        <p:nvPicPr>
          <p:cNvPr id="7" name="Picture 6" descr="Arduino-uno-perspective-transpare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0" y="1333500"/>
            <a:ext cx="2152015" cy="2268855"/>
          </a:xfrm>
          <a:prstGeom prst="rect">
            <a:avLst/>
          </a:prstGeom>
        </p:spPr>
      </p:pic>
      <p:pic>
        <p:nvPicPr>
          <p:cNvPr id="8" name="Picture 7" descr="nr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65" y="-6350"/>
            <a:ext cx="2005965" cy="1978025"/>
          </a:xfrm>
          <a:prstGeom prst="rect">
            <a:avLst/>
          </a:prstGeom>
        </p:spPr>
      </p:pic>
      <p:pic>
        <p:nvPicPr>
          <p:cNvPr id="10" name="Picture 9" descr="SEN-MPU6050-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010" y="1971675"/>
            <a:ext cx="1537970" cy="1537970"/>
          </a:xfrm>
          <a:prstGeom prst="rect">
            <a:avLst/>
          </a:prstGeom>
        </p:spPr>
      </p:pic>
      <p:cxnSp>
        <p:nvCxnSpPr>
          <p:cNvPr id="64" name="Connector: Elbow 63"/>
          <p:cNvCxnSpPr/>
          <p:nvPr/>
        </p:nvCxnSpPr>
        <p:spPr>
          <a:xfrm>
            <a:off x="2762250" y="1756410"/>
            <a:ext cx="2114550" cy="1600835"/>
          </a:xfrm>
          <a:prstGeom prst="bentConnector3">
            <a:avLst>
              <a:gd name="adj1" fmla="val 50030"/>
            </a:avLst>
          </a:prstGeom>
          <a:ln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nector: Elbow 63"/>
          <p:cNvCxnSpPr/>
          <p:nvPr/>
        </p:nvCxnSpPr>
        <p:spPr>
          <a:xfrm rot="5400000">
            <a:off x="5470525" y="2160905"/>
            <a:ext cx="2204085" cy="973455"/>
          </a:xfrm>
          <a:prstGeom prst="bentConnector3">
            <a:avLst>
              <a:gd name="adj1" fmla="val 50014"/>
            </a:avLst>
          </a:prstGeom>
          <a:ln w="28575" cmpd="sng">
            <a:solidFill>
              <a:schemeClr val="accent5"/>
            </a:solidFill>
            <a:prstDash val="solid"/>
            <a:headEnd type="oval" w="med" len="med"/>
            <a:tailEnd type="oval" w="med" len="med"/>
          </a:ln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Connector: Elbow 63"/>
          <p:cNvCxnSpPr/>
          <p:nvPr/>
        </p:nvCxnSpPr>
        <p:spPr>
          <a:xfrm rot="10800000" flipV="1">
            <a:off x="6614160" y="3327400"/>
            <a:ext cx="3244850" cy="542925"/>
          </a:xfrm>
          <a:prstGeom prst="bentConnector3">
            <a:avLst>
              <a:gd name="adj1" fmla="val 42054"/>
            </a:avLst>
          </a:prstGeom>
          <a:ln w="28575" cmpd="sng">
            <a:solidFill>
              <a:schemeClr val="accent5"/>
            </a:solidFill>
            <a:prstDash val="solid"/>
            <a:headEnd type="oval" w="med" len="med"/>
            <a:tailEnd type="oval" w="med" len="med"/>
          </a:ln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916940" y="3327400"/>
            <a:ext cx="1344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Arduino</a:t>
            </a:r>
            <a:endParaRPr lang="en-I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7597140" y="1177290"/>
            <a:ext cx="1419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NRF 24L01</a:t>
            </a:r>
            <a:endParaRPr lang="en-I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9847580" y="376555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MPU6050</a:t>
            </a:r>
            <a:endParaRPr lang="en-IN" altLang="en-US"/>
          </a:p>
        </p:txBody>
      </p:sp>
      <p:pic>
        <p:nvPicPr>
          <p:cNvPr id="18" name="Picture 17" descr="ld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20000">
            <a:off x="789305" y="4533265"/>
            <a:ext cx="1937385" cy="1937385"/>
          </a:xfrm>
          <a:prstGeom prst="rect">
            <a:avLst/>
          </a:prstGeom>
        </p:spPr>
      </p:pic>
      <p:cxnSp>
        <p:nvCxnSpPr>
          <p:cNvPr id="19" name="Connector: Elbow 63"/>
          <p:cNvCxnSpPr/>
          <p:nvPr/>
        </p:nvCxnSpPr>
        <p:spPr>
          <a:xfrm flipV="1">
            <a:off x="1885950" y="3106420"/>
            <a:ext cx="3688080" cy="1783715"/>
          </a:xfrm>
          <a:prstGeom prst="bentConnector3">
            <a:avLst>
              <a:gd name="adj1" fmla="val 50017"/>
            </a:avLst>
          </a:prstGeom>
          <a:ln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996315" y="5976620"/>
            <a:ext cx="90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LDR</a:t>
            </a:r>
            <a:endParaRPr lang="en-IN" altLang="en-US"/>
          </a:p>
        </p:txBody>
      </p:sp>
      <p:pic>
        <p:nvPicPr>
          <p:cNvPr id="9" name="Picture 8" descr="ps2_mous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0605" y="4439285"/>
            <a:ext cx="3070225" cy="2124710"/>
          </a:xfrm>
          <a:prstGeom prst="rect">
            <a:avLst/>
          </a:prstGeom>
        </p:spPr>
      </p:pic>
      <p:cxnSp>
        <p:nvCxnSpPr>
          <p:cNvPr id="11" name="Connector: Elbow 63"/>
          <p:cNvCxnSpPr/>
          <p:nvPr/>
        </p:nvCxnSpPr>
        <p:spPr>
          <a:xfrm flipV="1">
            <a:off x="5191125" y="4695190"/>
            <a:ext cx="4391025" cy="327025"/>
          </a:xfrm>
          <a:prstGeom prst="bentConnector3">
            <a:avLst>
              <a:gd name="adj1" fmla="val 50007"/>
            </a:avLst>
          </a:prstGeom>
          <a:ln>
            <a:solidFill>
              <a:schemeClr val="accent5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9859010" y="6344920"/>
            <a:ext cx="1993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PS2 Mouse</a:t>
            </a:r>
            <a:endParaRPr lang="en-I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1423</Words>
  <Application>WPS Presentation</Application>
  <PresentationFormat>Widescreen</PresentationFormat>
  <Paragraphs>101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SimSun</vt:lpstr>
      <vt:lpstr>Wingdings</vt:lpstr>
      <vt:lpstr>Baskerville Old Face</vt:lpstr>
      <vt:lpstr>Open Sans Extrabold</vt:lpstr>
      <vt:lpstr>Open Sans Semibold</vt:lpstr>
      <vt:lpstr>Open Sans Light</vt:lpstr>
      <vt:lpstr>Calibri Light</vt:lpstr>
      <vt:lpstr>Calibri</vt:lpstr>
      <vt:lpstr>Microsoft YaHei</vt:lpstr>
      <vt:lpstr>Arial Unicode MS</vt:lpstr>
      <vt:lpstr>Yu Gothic UI Semibold</vt:lpstr>
      <vt:lpstr>Yu Gothic UI Light</vt:lpstr>
      <vt:lpstr>Office Theme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messi</dc:creator>
  <cp:lastModifiedBy>messi</cp:lastModifiedBy>
  <cp:revision>32</cp:revision>
  <dcterms:created xsi:type="dcterms:W3CDTF">2019-11-17T06:09:00Z</dcterms:created>
  <dcterms:modified xsi:type="dcterms:W3CDTF">2019-11-22T04:21:57Z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